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FECA2-2A69-4058-57CA-1B37CE742B9C}" v="1" dt="2020-05-11T11:17:53.952"/>
    <p1510:client id="{EB3404F2-A35C-0413-1DD8-A9B2B65F82E9}" v="231" dt="2020-10-06T13:45:04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3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79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66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40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71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7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0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7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415C-90E1-4FC6-A5A9-A4B640BD786A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1F3E-9BD7-4483-AEC4-FFA1F3A80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9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xmlns="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104742"/>
              </p:ext>
            </p:extLst>
          </p:nvPr>
        </p:nvGraphicFramePr>
        <p:xfrm>
          <a:off x="123825" y="116633"/>
          <a:ext cx="9045317" cy="675830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92086">
                  <a:extLst>
                    <a:ext uri="{9D8B030D-6E8A-4147-A177-3AD203B41FA5}">
                      <a16:colId xmlns:a16="http://schemas.microsoft.com/office/drawing/2014/main" xmlns="" val="4186730976"/>
                    </a:ext>
                  </a:extLst>
                </a:gridCol>
                <a:gridCol w="2279783">
                  <a:extLst>
                    <a:ext uri="{9D8B030D-6E8A-4147-A177-3AD203B41FA5}">
                      <a16:colId xmlns:a16="http://schemas.microsoft.com/office/drawing/2014/main" xmlns="" val="2628771195"/>
                    </a:ext>
                  </a:extLst>
                </a:gridCol>
                <a:gridCol w="3215846">
                  <a:extLst>
                    <a:ext uri="{9D8B030D-6E8A-4147-A177-3AD203B41FA5}">
                      <a16:colId xmlns:a16="http://schemas.microsoft.com/office/drawing/2014/main" xmlns="" val="308867682"/>
                    </a:ext>
                  </a:extLst>
                </a:gridCol>
                <a:gridCol w="2257602">
                  <a:extLst>
                    <a:ext uri="{9D8B030D-6E8A-4147-A177-3AD203B41FA5}">
                      <a16:colId xmlns:a16="http://schemas.microsoft.com/office/drawing/2014/main" xmlns="" val="3368322103"/>
                    </a:ext>
                  </a:extLst>
                </a:gridCol>
              </a:tblGrid>
              <a:tr h="6894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Big</a:t>
                      </a:r>
                      <a:r>
                        <a:rPr lang="en-GB" sz="1800" baseline="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 Question: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it possible to drown out Mr Logan’s noise?</a:t>
                      </a:r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/>
                      <a:endParaRPr lang="en-GB" sz="18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Exciting Books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5188173"/>
                  </a:ext>
                </a:extLst>
              </a:tr>
              <a:tr h="4267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LQ1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What is that noise?</a:t>
                      </a:r>
                    </a:p>
                    <a:p>
                      <a:pPr lvl="0"/>
                      <a:endParaRPr lang="en-GB" sz="10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1418414"/>
                  </a:ext>
                </a:extLst>
              </a:tr>
              <a:tr h="4267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 2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Does noise travel in a taxi? </a:t>
                      </a:r>
                      <a:endParaRPr lang="en-GB" sz="10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9980100"/>
                  </a:ext>
                </a:extLst>
              </a:tr>
              <a:tr h="60786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 3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How did I hear that?</a:t>
                      </a:r>
                    </a:p>
                    <a:p>
                      <a:pPr lvl="0"/>
                      <a:endParaRPr lang="en-GB" sz="1000" b="1" kern="1200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  <a:ea typeface="+mn-ea"/>
                        <a:cs typeface="+mn-cs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8615508"/>
                  </a:ext>
                </a:extLst>
              </a:tr>
              <a:tr h="423552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 4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How did I hear that? (part 2)</a:t>
                      </a:r>
                    </a:p>
                    <a:p>
                      <a:pPr lvl="0"/>
                      <a:endParaRPr lang="en-GB" sz="1000" b="1" kern="1200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  <a:ea typeface="+mn-ea"/>
                        <a:cs typeface="+mn-cs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Sticky Knowledge about Sound.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SassoonPrimary"/>
                        </a:rPr>
                        <a:t>Key Vocabulary 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719031"/>
                  </a:ext>
                </a:extLst>
              </a:tr>
              <a:tr h="1673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B050"/>
                          </a:solidFill>
                          <a:effectLst/>
                          <a:latin typeface="SassoonPrimary"/>
                        </a:rPr>
                        <a:t>Sound, listen, hear, ears, noise, loud, quiet, silent, vibrations, vibrate,  investigation, </a:t>
                      </a:r>
                      <a:endParaRPr lang="en-GB" sz="1400" b="0" i="0" u="none" strike="noStrike" kern="1200" noProof="0" dirty="0">
                        <a:effectLst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B050"/>
                          </a:solidFill>
                          <a:effectLst/>
                          <a:latin typeface="SassoonPrimary"/>
                        </a:rPr>
                        <a:t>fair-test, factor (variable), prediction, results, resources, planning, muffle, vibrations, sound waves, sign language. transmit, medium, air, water, solid, source,  particles, travel, vacuum, frequency </a:t>
                      </a:r>
                      <a:endParaRPr lang="en-GB" sz="1400" b="0" i="0" u="none" strike="noStrike" kern="1200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GB" sz="800" b="1" kern="1200" dirty="0">
                        <a:solidFill>
                          <a:srgbClr val="00B050"/>
                        </a:solidFill>
                        <a:effectLst/>
                        <a:latin typeface="SassoonPrimary"/>
                        <a:ea typeface="+mn-ea"/>
                        <a:cs typeface="+mn-cs"/>
                      </a:endParaRPr>
                    </a:p>
                  </a:txBody>
                  <a:tcPr marT="45725" marB="4572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375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 5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What materials can block or muffle sound?</a:t>
                      </a:r>
                    </a:p>
                    <a:p>
                      <a:endParaRPr lang="en-GB" sz="1000" b="1" kern="1200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  <a:ea typeface="+mn-ea"/>
                        <a:cs typeface="+mn-cs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/>
                          <a:ea typeface="+mn-ea"/>
                          <a:cs typeface="+mn-cs"/>
                        </a:rPr>
                        <a:t>Sound travels with a speed of 767 miles per hour.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273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LQ 6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Can you sell your ear defenders to a panel?</a:t>
                      </a:r>
                    </a:p>
                    <a:p>
                      <a:pPr lvl="0"/>
                      <a:endParaRPr lang="en-GB" sz="10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Sound comes from vibrations. These vibrations create sound waves which move through mediums such as air and water before reaching our ears.</a:t>
                      </a:r>
                      <a:endParaRPr lang="en-GB" sz="9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8166014"/>
                  </a:ext>
                </a:extLst>
              </a:tr>
              <a:tr h="68940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End </a:t>
                      </a:r>
                    </a:p>
                    <a:p>
                      <a:pPr lvl="0"/>
                      <a:r>
                        <a:rPr lang="en-GB" sz="14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Product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A set of ear defenders and a communication line.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Our ears vibrate in a similar way to the original source of the vibration, allowing us to hear many different sounds.</a:t>
                      </a:r>
                      <a:endParaRPr lang="en-GB" sz="10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33192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Links to previous topics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1" dirty="0">
                          <a:solidFill>
                            <a:srgbClr val="00B050"/>
                          </a:solidFill>
                          <a:latin typeface="SassoonPrimary" panose="020B0500000000000000" pitchFamily="34" charset="0"/>
                        </a:rPr>
                        <a:t>KS 1 look at senses.</a:t>
                      </a:r>
                    </a:p>
                    <a:p>
                      <a:pPr lvl="0"/>
                      <a:endParaRPr lang="en-GB" sz="10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  <a:p>
                      <a:pPr lvl="0"/>
                      <a:endParaRPr lang="en-GB" sz="10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When traveling through water, sound moves four times faster than when it travels through air.</a:t>
                      </a:r>
                      <a:endParaRPr lang="en-GB" sz="9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05054">
                <a:tc rowSpan="2">
                  <a:txBody>
                    <a:bodyPr/>
                    <a:lstStyle/>
                    <a:p>
                      <a:pPr lvl="0"/>
                      <a:endParaRPr lang="en-GB" sz="1400" b="1" baseline="0" dirty="0">
                        <a:solidFill>
                          <a:srgbClr val="00B050"/>
                        </a:solidFill>
                        <a:latin typeface="SassoonPrimary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dirty="0">
                          <a:solidFill>
                            <a:srgbClr val="00B050"/>
                          </a:solidFill>
                          <a:latin typeface="SassoonPrimary"/>
                        </a:rPr>
                        <a:t>It links to the Charanga music scheme.</a:t>
                      </a: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Sound is used by many animals to detect danger, warning them of possible attacks before they happen.</a:t>
                      </a:r>
                      <a:endParaRPr lang="en-GB" sz="9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1794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Dogs can hear at a higher frequency as compared to humans.</a:t>
                      </a:r>
                      <a:endParaRPr lang="en-GB" sz="9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5719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1" i="0" u="none" strike="noStrike" kern="1200" baseline="0" noProof="0" dirty="0">
                          <a:solidFill>
                            <a:srgbClr val="00B050"/>
                          </a:solidFill>
                          <a:latin typeface="SassoonPrimary"/>
                        </a:rPr>
                        <a:t>CURRICULUM links:</a:t>
                      </a:r>
                      <a:endParaRPr lang="en-US" dirty="0"/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0B050"/>
                          </a:solidFill>
                          <a:latin typeface="SassoonPrimary"/>
                        </a:rPr>
                        <a:t>Literacy and The Sound Collector.</a:t>
                      </a:r>
                      <a:endParaRPr lang="en-US" sz="800" b="0" i="0" u="none" strike="noStrike" noProof="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0B050"/>
                          </a:solidFill>
                          <a:latin typeface="SassoonPrimary"/>
                        </a:rPr>
                        <a:t>DT and making ear defenders.</a:t>
                      </a:r>
                      <a:endParaRPr lang="en-GB" dirty="0"/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889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kern="1200" dirty="0">
                          <a:solidFill>
                            <a:srgbClr val="00B050"/>
                          </a:solidFill>
                          <a:effectLst/>
                          <a:latin typeface="SassoonPrimary" panose="020B0500000000000000" pitchFamily="34" charset="0"/>
                          <a:ea typeface="+mn-ea"/>
                          <a:cs typeface="+mn-cs"/>
                        </a:rPr>
                        <a:t>The loud noise you create by cracking a whip occurs because the tip is moving so fast it breaks the speed of sound!</a:t>
                      </a:r>
                      <a:endParaRPr lang="en-GB" sz="900" b="1" dirty="0">
                        <a:solidFill>
                          <a:srgbClr val="00B050"/>
                        </a:solidFill>
                        <a:latin typeface="SassoonPrimary" panose="020B0500000000000000" pitchFamily="34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4" name="Picture 3" descr="C:\Users\alogan\Downloads\IMG_377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6632"/>
            <a:ext cx="3240361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36712"/>
            <a:ext cx="2143919" cy="14401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1522704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B72448429F2349BE80DC96E24CC3D1" ma:contentTypeVersion="7" ma:contentTypeDescription="Create a new document." ma:contentTypeScope="" ma:versionID="04bf1343e65baa6f553744df8bcc13d7">
  <xsd:schema xmlns:xsd="http://www.w3.org/2001/XMLSchema" xmlns:xs="http://www.w3.org/2001/XMLSchema" xmlns:p="http://schemas.microsoft.com/office/2006/metadata/properties" xmlns:ns2="927b3608-47ea-4015-9dbd-4b90261f69a9" xmlns:ns3="2d818068-b31c-4c67-bf6d-f6dff2818cac" targetNamespace="http://schemas.microsoft.com/office/2006/metadata/properties" ma:root="true" ma:fieldsID="14818de5dfe758a04a4045f7c3a16752" ns2:_="" ns3:_="">
    <xsd:import namespace="927b3608-47ea-4015-9dbd-4b90261f69a9"/>
    <xsd:import namespace="2d818068-b31c-4c67-bf6d-f6dff2818c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7b3608-47ea-4015-9dbd-4b90261f69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18068-b31c-4c67-bf6d-f6dff2818c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C8DAF1-F1B4-4E3D-9F4C-F24771C21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7b3608-47ea-4015-9dbd-4b90261f69a9"/>
    <ds:schemaRef ds:uri="2d818068-b31c-4c67-bf6d-f6dff2818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D1FF51-28D3-45B6-B086-FF20EF8AA0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A80A6F-FC1D-43A8-A337-E71A7405A59D}">
  <ds:schemaRefs>
    <ds:schemaRef ds:uri="http://purl.org/dc/terms/"/>
    <ds:schemaRef ds:uri="2d818068-b31c-4c67-bf6d-f6dff2818cac"/>
    <ds:schemaRef ds:uri="http://purl.org/dc/dcmitype/"/>
    <ds:schemaRef ds:uri="927b3608-47ea-4015-9dbd-4b90261f69a9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256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SassoonPrimary</vt:lpstr>
      <vt:lpstr>Wingdings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bowd</dc:creator>
  <cp:lastModifiedBy>andy al. logan</cp:lastModifiedBy>
  <cp:revision>57</cp:revision>
  <dcterms:created xsi:type="dcterms:W3CDTF">2019-11-19T21:32:29Z</dcterms:created>
  <dcterms:modified xsi:type="dcterms:W3CDTF">2020-12-09T17:14:09Z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0x010100A0B72448429F2349BE80DC96E24CC3D1</vt:lpwstr>
  </property>
  <property fmtid="{D5CDD505-2E9C-101B-9397-08002B2CF9AE}" pid="3" name="Order">
    <vt:r8>1600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