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906000" type="A4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246" y="1133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B59E-FA72-4E97-B76E-6AA3558C008A}" type="datetimeFigureOut">
              <a:rPr lang="en-GB" smtClean="0"/>
              <a:t>14/09/2019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38DB-A99B-4DF3-9DF2-1765FB981C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629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B59E-FA72-4E97-B76E-6AA3558C008A}" type="datetimeFigureOut">
              <a:rPr lang="en-GB" smtClean="0"/>
              <a:t>14/09/2019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38DB-A99B-4DF3-9DF2-1765FB981C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4044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96700"/>
            <a:ext cx="1543050" cy="845220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96700"/>
            <a:ext cx="4514850" cy="845220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B59E-FA72-4E97-B76E-6AA3558C008A}" type="datetimeFigureOut">
              <a:rPr lang="en-GB" smtClean="0"/>
              <a:t>14/09/2019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38DB-A99B-4DF3-9DF2-1765FB981C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386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B59E-FA72-4E97-B76E-6AA3558C008A}" type="datetimeFigureOut">
              <a:rPr lang="en-GB" smtClean="0"/>
              <a:t>14/09/2019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38DB-A99B-4DF3-9DF2-1765FB981C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938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B59E-FA72-4E97-B76E-6AA3558C008A}" type="datetimeFigureOut">
              <a:rPr lang="en-GB" smtClean="0"/>
              <a:t>14/09/2019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38DB-A99B-4DF3-9DF2-1765FB981C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885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B59E-FA72-4E97-B76E-6AA3558C008A}" type="datetimeFigureOut">
              <a:rPr lang="en-GB" smtClean="0"/>
              <a:t>14/09/2019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38DB-A99B-4DF3-9DF2-1765FB981C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655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B59E-FA72-4E97-B76E-6AA3558C008A}" type="datetimeFigureOut">
              <a:rPr lang="en-GB" smtClean="0"/>
              <a:t>14/09/2019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38DB-A99B-4DF3-9DF2-1765FB981C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006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B59E-FA72-4E97-B76E-6AA3558C008A}" type="datetimeFigureOut">
              <a:rPr lang="en-GB" smtClean="0"/>
              <a:t>14/09/2019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38DB-A99B-4DF3-9DF2-1765FB981C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612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B59E-FA72-4E97-B76E-6AA3558C008A}" type="datetimeFigureOut">
              <a:rPr lang="en-GB" smtClean="0"/>
              <a:t>14/09/2019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38DB-A99B-4DF3-9DF2-1765FB981C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893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B59E-FA72-4E97-B76E-6AA3558C008A}" type="datetimeFigureOut">
              <a:rPr lang="en-GB" smtClean="0"/>
              <a:t>14/09/2019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38DB-A99B-4DF3-9DF2-1765FB981C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873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B59E-FA72-4E97-B76E-6AA3558C008A}" type="datetimeFigureOut">
              <a:rPr lang="en-GB" smtClean="0"/>
              <a:t>14/09/2019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38DB-A99B-4DF3-9DF2-1765FB981C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964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9B59E-FA72-4E97-B76E-6AA3558C008A}" type="datetimeFigureOut">
              <a:rPr lang="en-GB" smtClean="0"/>
              <a:t>14/09/2019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138DB-A99B-4DF3-9DF2-1765FB981C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213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penninenet/intranet/dept/documents/3976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..\Logos\Pennine Care FT\Pennine Care FT Col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992" y="234219"/>
            <a:ext cx="1491103" cy="32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amanda.harris\Desktop\tamesideglossopintcarenhsft_logo_200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208" y="197694"/>
            <a:ext cx="1369241" cy="654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ealthy Young Minds Logo FINAL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198413"/>
            <a:ext cx="792088" cy="1010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Tamlogo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808" y="251606"/>
            <a:ext cx="1033777" cy="38091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916832" y="920552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u="sng" dirty="0" smtClean="0"/>
              <a:t>Social Communication Pathway, </a:t>
            </a:r>
            <a:endParaRPr lang="en-GB" sz="1400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2648185" y="1449616"/>
            <a:ext cx="1902816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GB" sz="800" smtClean="0"/>
              <a:t>Identification of concern in child/young person either by school or parents</a:t>
            </a:r>
            <a:endParaRPr lang="en-US" sz="800" dirty="0"/>
          </a:p>
        </p:txBody>
      </p:sp>
      <p:sp>
        <p:nvSpPr>
          <p:cNvPr id="11" name="TextBox 10"/>
          <p:cNvSpPr txBox="1"/>
          <p:nvPr/>
        </p:nvSpPr>
        <p:spPr>
          <a:xfrm>
            <a:off x="2648185" y="2090933"/>
            <a:ext cx="1902816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GB" sz="800" dirty="0" smtClean="0"/>
              <a:t>Consultation takes place with Senior member of MAAT team</a:t>
            </a:r>
            <a:endParaRPr lang="en-US" sz="800" dirty="0"/>
          </a:p>
        </p:txBody>
      </p:sp>
      <p:sp>
        <p:nvSpPr>
          <p:cNvPr id="12" name="TextBox 11"/>
          <p:cNvSpPr txBox="1"/>
          <p:nvPr/>
        </p:nvSpPr>
        <p:spPr>
          <a:xfrm>
            <a:off x="3074117" y="2864768"/>
            <a:ext cx="1150983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800" dirty="0" smtClean="0"/>
              <a:t>Pre-referral document is commenced</a:t>
            </a:r>
            <a:endParaRPr lang="en-US" sz="800" dirty="0"/>
          </a:p>
        </p:txBody>
      </p:sp>
      <p:sp>
        <p:nvSpPr>
          <p:cNvPr id="14" name="TextBox 13"/>
          <p:cNvSpPr txBox="1"/>
          <p:nvPr/>
        </p:nvSpPr>
        <p:spPr>
          <a:xfrm>
            <a:off x="2778094" y="3584848"/>
            <a:ext cx="1742647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GB" sz="800" dirty="0"/>
              <a:t>Action plan written and strategies identified and implemented</a:t>
            </a:r>
            <a:endParaRPr lang="en-US" sz="800" dirty="0"/>
          </a:p>
        </p:txBody>
      </p:sp>
      <p:sp>
        <p:nvSpPr>
          <p:cNvPr id="16" name="TextBox 15"/>
          <p:cNvSpPr txBox="1"/>
          <p:nvPr/>
        </p:nvSpPr>
        <p:spPr>
          <a:xfrm>
            <a:off x="2496792" y="4637388"/>
            <a:ext cx="2327296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GB" sz="800" dirty="0" smtClean="0"/>
              <a:t>Mid point review and further action plan if needed</a:t>
            </a:r>
            <a:endParaRPr lang="en-US" sz="800" dirty="0"/>
          </a:p>
        </p:txBody>
      </p:sp>
      <p:sp>
        <p:nvSpPr>
          <p:cNvPr id="17" name="TextBox 16"/>
          <p:cNvSpPr txBox="1"/>
          <p:nvPr/>
        </p:nvSpPr>
        <p:spPr>
          <a:xfrm>
            <a:off x="2688543" y="5241032"/>
            <a:ext cx="1929375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800" dirty="0"/>
              <a:t>12 week review with school and families alongside further consultation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0693" y="8254335"/>
            <a:ext cx="1181716" cy="33855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800" dirty="0" smtClean="0"/>
              <a:t>Refer for full ASD assessment</a:t>
            </a:r>
            <a:endParaRPr lang="en-US" sz="800" dirty="0"/>
          </a:p>
        </p:txBody>
      </p:sp>
      <p:sp>
        <p:nvSpPr>
          <p:cNvPr id="19" name="TextBox 18"/>
          <p:cNvSpPr txBox="1"/>
          <p:nvPr/>
        </p:nvSpPr>
        <p:spPr>
          <a:xfrm>
            <a:off x="2865656" y="6024144"/>
            <a:ext cx="1601050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800" dirty="0" smtClean="0"/>
              <a:t>Is there a need for further work?</a:t>
            </a:r>
            <a:endParaRPr lang="en-US" sz="800" dirty="0"/>
          </a:p>
        </p:txBody>
      </p:sp>
      <p:sp>
        <p:nvSpPr>
          <p:cNvPr id="20" name="TextBox 19"/>
          <p:cNvSpPr txBox="1"/>
          <p:nvPr/>
        </p:nvSpPr>
        <p:spPr>
          <a:xfrm>
            <a:off x="4077072" y="7089495"/>
            <a:ext cx="1336037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GB" sz="800" dirty="0"/>
              <a:t>There </a:t>
            </a:r>
            <a:r>
              <a:rPr lang="en-GB" sz="800" dirty="0" smtClean="0"/>
              <a:t>is no </a:t>
            </a:r>
            <a:r>
              <a:rPr lang="en-GB" sz="800" dirty="0"/>
              <a:t>significant evidence of social communication difficulties that warrants further </a:t>
            </a:r>
            <a:r>
              <a:rPr lang="en-GB" sz="800" dirty="0" smtClean="0"/>
              <a:t>assessment</a:t>
            </a:r>
            <a:endParaRPr lang="en-US" sz="800" dirty="0"/>
          </a:p>
        </p:txBody>
      </p:sp>
      <p:sp>
        <p:nvSpPr>
          <p:cNvPr id="21" name="Rectangle 20"/>
          <p:cNvSpPr/>
          <p:nvPr/>
        </p:nvSpPr>
        <p:spPr>
          <a:xfrm>
            <a:off x="91318" y="8752485"/>
            <a:ext cx="13223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800" dirty="0" smtClean="0"/>
              <a:t>(See ASD Assessment </a:t>
            </a:r>
          </a:p>
          <a:p>
            <a:pPr lvl="0" algn="ctr"/>
            <a:r>
              <a:rPr lang="en-GB" sz="800" dirty="0" smtClean="0"/>
              <a:t>Pathway)</a:t>
            </a:r>
            <a:endParaRPr lang="en-US" sz="8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3673557" y="1774195"/>
            <a:ext cx="17782" cy="31673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cxnSpLocks/>
          </p:cNvCxnSpPr>
          <p:nvPr/>
        </p:nvCxnSpPr>
        <p:spPr>
          <a:xfrm flipH="1">
            <a:off x="3673175" y="2448689"/>
            <a:ext cx="382" cy="41607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cxnSpLocks/>
          </p:cNvCxnSpPr>
          <p:nvPr/>
        </p:nvCxnSpPr>
        <p:spPr>
          <a:xfrm flipH="1">
            <a:off x="3653231" y="3224808"/>
            <a:ext cx="509" cy="32785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cxnSpLocks/>
          </p:cNvCxnSpPr>
          <p:nvPr/>
        </p:nvCxnSpPr>
        <p:spPr>
          <a:xfrm>
            <a:off x="3657989" y="3944888"/>
            <a:ext cx="4902" cy="64807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719776" y="4088904"/>
            <a:ext cx="3802732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r>
              <a:rPr lang="en-GB" sz="800" dirty="0"/>
              <a:t>Additional Information gathering continues alongside this </a:t>
            </a:r>
            <a:r>
              <a:rPr lang="en-GB" sz="800" dirty="0" smtClean="0"/>
              <a:t>process</a:t>
            </a:r>
            <a:endParaRPr lang="en-US" sz="800" dirty="0"/>
          </a:p>
        </p:txBody>
      </p:sp>
      <p:cxnSp>
        <p:nvCxnSpPr>
          <p:cNvPr id="44" name="Straight Arrow Connector 43"/>
          <p:cNvCxnSpPr>
            <a:cxnSpLocks/>
          </p:cNvCxnSpPr>
          <p:nvPr/>
        </p:nvCxnSpPr>
        <p:spPr>
          <a:xfrm>
            <a:off x="3660243" y="4880992"/>
            <a:ext cx="4902" cy="36004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cxnSpLocks/>
          </p:cNvCxnSpPr>
          <p:nvPr/>
        </p:nvCxnSpPr>
        <p:spPr>
          <a:xfrm>
            <a:off x="3666181" y="5604578"/>
            <a:ext cx="4902" cy="39105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475654" y="6033120"/>
            <a:ext cx="360040" cy="21544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800" dirty="0" smtClean="0"/>
              <a:t>Yes</a:t>
            </a:r>
            <a:endParaRPr lang="en-US" sz="800" dirty="0"/>
          </a:p>
        </p:txBody>
      </p:sp>
      <p:sp>
        <p:nvSpPr>
          <p:cNvPr id="28" name="TextBox 27"/>
          <p:cNvSpPr txBox="1"/>
          <p:nvPr/>
        </p:nvSpPr>
        <p:spPr>
          <a:xfrm>
            <a:off x="5302297" y="6033120"/>
            <a:ext cx="360040" cy="2154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800" dirty="0" smtClean="0"/>
              <a:t>No</a:t>
            </a:r>
            <a:endParaRPr lang="en-US" sz="800" dirty="0"/>
          </a:p>
        </p:txBody>
      </p:sp>
      <p:sp>
        <p:nvSpPr>
          <p:cNvPr id="31" name="TextBox 30"/>
          <p:cNvSpPr txBox="1"/>
          <p:nvPr/>
        </p:nvSpPr>
        <p:spPr>
          <a:xfrm>
            <a:off x="5662337" y="7089495"/>
            <a:ext cx="100811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800" dirty="0" smtClean="0"/>
              <a:t>Parent does not want a full ASD assessment</a:t>
            </a:r>
            <a:endParaRPr lang="en-US" sz="800" dirty="0"/>
          </a:p>
        </p:txBody>
      </p:sp>
      <p:cxnSp>
        <p:nvCxnSpPr>
          <p:cNvPr id="32" name="Straight Arrow Connector 31"/>
          <p:cNvCxnSpPr>
            <a:cxnSpLocks/>
          </p:cNvCxnSpPr>
          <p:nvPr/>
        </p:nvCxnSpPr>
        <p:spPr>
          <a:xfrm>
            <a:off x="836712" y="7797381"/>
            <a:ext cx="0" cy="43204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cxnSpLocks/>
          </p:cNvCxnSpPr>
          <p:nvPr/>
        </p:nvCxnSpPr>
        <p:spPr>
          <a:xfrm>
            <a:off x="4503947" y="6128449"/>
            <a:ext cx="725253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cxnSpLocks/>
          </p:cNvCxnSpPr>
          <p:nvPr/>
        </p:nvCxnSpPr>
        <p:spPr>
          <a:xfrm flipH="1">
            <a:off x="1905113" y="6123379"/>
            <a:ext cx="89677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60648" y="7069623"/>
            <a:ext cx="1156089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GB" sz="800" dirty="0" smtClean="0"/>
              <a:t>There </a:t>
            </a:r>
            <a:r>
              <a:rPr lang="en-GB" sz="800" u="sng" dirty="0"/>
              <a:t>is</a:t>
            </a:r>
            <a:r>
              <a:rPr lang="en-GB" sz="800" dirty="0"/>
              <a:t> </a:t>
            </a:r>
            <a:r>
              <a:rPr lang="en-GB" sz="800" dirty="0" smtClean="0"/>
              <a:t>enough </a:t>
            </a:r>
            <a:r>
              <a:rPr lang="en-GB" sz="800" dirty="0"/>
              <a:t>evidence of social communication difficulties </a:t>
            </a:r>
            <a:r>
              <a:rPr lang="en-GB" sz="800" dirty="0" smtClean="0"/>
              <a:t>to warrant </a:t>
            </a:r>
            <a:r>
              <a:rPr lang="en-GB" sz="800" dirty="0"/>
              <a:t>full assessment</a:t>
            </a:r>
            <a:endParaRPr lang="en-US" sz="800" dirty="0"/>
          </a:p>
        </p:txBody>
      </p:sp>
      <p:sp>
        <p:nvSpPr>
          <p:cNvPr id="45" name="TextBox 44"/>
          <p:cNvSpPr txBox="1"/>
          <p:nvPr/>
        </p:nvSpPr>
        <p:spPr>
          <a:xfrm>
            <a:off x="1772816" y="7151050"/>
            <a:ext cx="151216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GB" sz="800" dirty="0" smtClean="0"/>
              <a:t>There </a:t>
            </a:r>
            <a:r>
              <a:rPr lang="en-GB" sz="800" dirty="0"/>
              <a:t>is </a:t>
            </a:r>
            <a:r>
              <a:rPr lang="en-GB" sz="800" u="sng" dirty="0" smtClean="0"/>
              <a:t>not</a:t>
            </a:r>
            <a:r>
              <a:rPr lang="en-GB" sz="800" dirty="0" smtClean="0"/>
              <a:t> enough </a:t>
            </a:r>
            <a:r>
              <a:rPr lang="en-GB" sz="800" dirty="0"/>
              <a:t>evidence of social communication difficulties </a:t>
            </a:r>
            <a:r>
              <a:rPr lang="en-GB" sz="800" dirty="0" smtClean="0"/>
              <a:t>to warrant </a:t>
            </a:r>
            <a:r>
              <a:rPr lang="en-GB" sz="800" dirty="0"/>
              <a:t>full assessment</a:t>
            </a:r>
            <a:endParaRPr lang="en-US" sz="800" dirty="0"/>
          </a:p>
        </p:txBody>
      </p:sp>
      <p:sp>
        <p:nvSpPr>
          <p:cNvPr id="50" name="TextBox 49"/>
          <p:cNvSpPr txBox="1"/>
          <p:nvPr/>
        </p:nvSpPr>
        <p:spPr>
          <a:xfrm>
            <a:off x="1916832" y="8049344"/>
            <a:ext cx="115728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/>
              <a:t>Additional </a:t>
            </a:r>
            <a:r>
              <a:rPr lang="en-GB" sz="800" dirty="0"/>
              <a:t>action plans identified and new review date </a:t>
            </a:r>
            <a:r>
              <a:rPr lang="en-GB" sz="800" dirty="0" smtClean="0"/>
              <a:t>booked</a:t>
            </a:r>
            <a:endParaRPr lang="en-GB" sz="800" dirty="0"/>
          </a:p>
        </p:txBody>
      </p:sp>
      <p:sp>
        <p:nvSpPr>
          <p:cNvPr id="51" name="TextBox 50"/>
          <p:cNvSpPr txBox="1"/>
          <p:nvPr/>
        </p:nvSpPr>
        <p:spPr>
          <a:xfrm>
            <a:off x="1802243" y="8921762"/>
            <a:ext cx="141702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/>
              <a:t>Continue </a:t>
            </a:r>
            <a:r>
              <a:rPr lang="en-GB" sz="800" dirty="0"/>
              <a:t>to use interventions and strategies to support the individual in the school and home </a:t>
            </a:r>
          </a:p>
        </p:txBody>
      </p:sp>
      <p:cxnSp>
        <p:nvCxnSpPr>
          <p:cNvPr id="62" name="Straight Arrow Connector 61"/>
          <p:cNvCxnSpPr>
            <a:cxnSpLocks/>
          </p:cNvCxnSpPr>
          <p:nvPr/>
        </p:nvCxnSpPr>
        <p:spPr>
          <a:xfrm>
            <a:off x="2528900" y="7777509"/>
            <a:ext cx="4902" cy="23589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cxnSpLocks/>
          </p:cNvCxnSpPr>
          <p:nvPr/>
        </p:nvCxnSpPr>
        <p:spPr>
          <a:xfrm>
            <a:off x="2528900" y="8553400"/>
            <a:ext cx="4903" cy="33471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/>
          <p:nvPr/>
        </p:nvCxnSpPr>
        <p:spPr>
          <a:xfrm rot="5400000">
            <a:off x="4696873" y="6349127"/>
            <a:ext cx="768343" cy="664129"/>
          </a:xfrm>
          <a:prstGeom prst="bentConnector3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/>
          <p:nvPr/>
        </p:nvCxnSpPr>
        <p:spPr>
          <a:xfrm rot="16200000" flipH="1">
            <a:off x="5470594" y="6358588"/>
            <a:ext cx="756277" cy="633143"/>
          </a:xfrm>
          <a:prstGeom prst="bentConnector3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/>
          <p:cNvCxnSpPr/>
          <p:nvPr/>
        </p:nvCxnSpPr>
        <p:spPr>
          <a:xfrm rot="5400000">
            <a:off x="819106" y="6290646"/>
            <a:ext cx="780258" cy="745046"/>
          </a:xfrm>
          <a:prstGeom prst="bentConnector3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/>
          <p:cNvCxnSpPr/>
          <p:nvPr/>
        </p:nvCxnSpPr>
        <p:spPr>
          <a:xfrm rot="16200000" flipH="1">
            <a:off x="1688625" y="6285224"/>
            <a:ext cx="816456" cy="792090"/>
          </a:xfrm>
          <a:prstGeom prst="bentConnector3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51" idx="2"/>
            <a:endCxn id="19" idx="2"/>
          </p:cNvCxnSpPr>
          <p:nvPr/>
        </p:nvCxnSpPr>
        <p:spPr>
          <a:xfrm rot="5400000" flipH="1" flipV="1">
            <a:off x="1454993" y="7295350"/>
            <a:ext cx="3266949" cy="1155425"/>
          </a:xfrm>
          <a:prstGeom prst="bentConnector3">
            <a:avLst>
              <a:gd name="adj1" fmla="val -6997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654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153</Words>
  <Application>Microsoft Office PowerPoint</Application>
  <PresentationFormat>A4 Paper (210x297 mm)</PresentationFormat>
  <Paragraphs>20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Pennine Care NHS Fountation Trust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Walls Helen</dc:creator>
  <cp:lastModifiedBy>Faulkner Hannah</cp:lastModifiedBy>
  <cp:revision>14</cp:revision>
  <cp:lastPrinted>2019-09-14T10:53:37Z</cp:lastPrinted>
  <dcterms:created xsi:type="dcterms:W3CDTF">2019-09-05T09:41:20Z</dcterms:created>
  <dcterms:modified xsi:type="dcterms:W3CDTF">2019-09-14T10:58:59Z</dcterms:modified>
</cp:coreProperties>
</file>